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2966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5456" y="2433638"/>
            <a:ext cx="5043488" cy="336232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0078" y="1392079"/>
            <a:ext cx="7903845" cy="3820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16"/>
              </a:lnSpc>
              <a:buNone/>
            </a:pPr>
            <a:r>
              <a:rPr lang="en-US" sz="4813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Bridging the Energy Gap: A Data-Driven Approach to Sustainable Development</a:t>
            </a:r>
            <a:endParaRPr lang="en-US" sz="4813" dirty="0"/>
          </a:p>
        </p:txBody>
      </p:sp>
      <p:sp>
        <p:nvSpPr>
          <p:cNvPr id="7" name="Text 3"/>
          <p:cNvSpPr/>
          <p:nvPr/>
        </p:nvSpPr>
        <p:spPr>
          <a:xfrm>
            <a:off x="620078" y="5477947"/>
            <a:ext cx="7903845" cy="8501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2"/>
              </a:lnSpc>
              <a:buNone/>
            </a:pPr>
            <a:r>
              <a:rPr lang="en-US" sz="1395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This pitch deck presents a comprehensive data-driven approach to address the energy access disparity and promote renewable energy adoption, aligning with Sustainable Development Goal (SDG) 7.</a:t>
            </a:r>
            <a:endParaRPr lang="en-US" sz="1395" dirty="0"/>
          </a:p>
        </p:txBody>
      </p:sp>
      <p:sp>
        <p:nvSpPr>
          <p:cNvPr id="8" name="Shape 4"/>
          <p:cNvSpPr/>
          <p:nvPr/>
        </p:nvSpPr>
        <p:spPr>
          <a:xfrm>
            <a:off x="620078" y="6540698"/>
            <a:ext cx="283369" cy="283369"/>
          </a:xfrm>
          <a:prstGeom prst="roundRect">
            <a:avLst>
              <a:gd name="adj" fmla="val 32265652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698" y="6548318"/>
            <a:ext cx="268129" cy="2681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92029" y="6527363"/>
            <a:ext cx="2051090" cy="310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41"/>
              </a:lnSpc>
              <a:buNone/>
            </a:pPr>
            <a:r>
              <a:rPr lang="en-US" sz="1744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 frankline omari</a:t>
            </a:r>
            <a:endParaRPr lang="en-US" sz="1744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610" y="2325410"/>
            <a:ext cx="4869061" cy="357878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2170509"/>
            <a:ext cx="74159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Conclusion: A Call to Action</a:t>
            </a:r>
            <a:endParaRPr lang="en-US" sz="4860" dirty="0"/>
          </a:p>
        </p:txBody>
      </p:sp>
      <p:sp>
        <p:nvSpPr>
          <p:cNvPr id="7" name="Text 3"/>
          <p:cNvSpPr/>
          <p:nvPr/>
        </p:nvSpPr>
        <p:spPr>
          <a:xfrm>
            <a:off x="864037" y="4083844"/>
            <a:ext cx="7415927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data-driven approach provides a roadmap for achieving SDG 7, fostering sustainable energy development and driving positive social and economic impact. We invite your partnership in accelerating this journey towards a brighter and more equitable energy future.</a:t>
            </a:r>
            <a:endParaRPr lang="en-US" sz="194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19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19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5461" y="2719030"/>
            <a:ext cx="4963478" cy="279201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31877" y="575072"/>
            <a:ext cx="7680246" cy="2613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Sustainable Development Goal 7: Affordable and Clean Energy</a:t>
            </a:r>
            <a:endParaRPr lang="en-US" sz="4117" dirty="0"/>
          </a:p>
        </p:txBody>
      </p:sp>
      <p:sp>
        <p:nvSpPr>
          <p:cNvPr id="7" name="Shape 3"/>
          <p:cNvSpPr/>
          <p:nvPr/>
        </p:nvSpPr>
        <p:spPr>
          <a:xfrm>
            <a:off x="731877" y="3737610"/>
            <a:ext cx="470535" cy="470535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885587" y="3815953"/>
            <a:ext cx="163116" cy="313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247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470" dirty="0"/>
          </a:p>
        </p:txBody>
      </p:sp>
      <p:sp>
        <p:nvSpPr>
          <p:cNvPr id="9" name="Text 5"/>
          <p:cNvSpPr/>
          <p:nvPr/>
        </p:nvSpPr>
        <p:spPr>
          <a:xfrm>
            <a:off x="1411486" y="3737610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Energy Access</a:t>
            </a:r>
            <a:endParaRPr lang="en-US" sz="2058" dirty="0"/>
          </a:p>
        </p:txBody>
      </p:sp>
      <p:sp>
        <p:nvSpPr>
          <p:cNvPr id="10" name="Text 6"/>
          <p:cNvSpPr/>
          <p:nvPr/>
        </p:nvSpPr>
        <p:spPr>
          <a:xfrm>
            <a:off x="1411486" y="4189809"/>
            <a:ext cx="7000637" cy="6688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35"/>
              </a:lnSpc>
              <a:buNone/>
            </a:pPr>
            <a:r>
              <a:rPr lang="en-US" sz="1647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Ensuring access to affordable, reliable, sustainable and modern energy for all.</a:t>
            </a:r>
            <a:endParaRPr lang="en-US" sz="1647" dirty="0"/>
          </a:p>
        </p:txBody>
      </p:sp>
      <p:sp>
        <p:nvSpPr>
          <p:cNvPr id="11" name="Shape 7"/>
          <p:cNvSpPr/>
          <p:nvPr/>
        </p:nvSpPr>
        <p:spPr>
          <a:xfrm>
            <a:off x="731877" y="5303044"/>
            <a:ext cx="470535" cy="470535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836176" y="5381387"/>
            <a:ext cx="261937" cy="313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247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470" dirty="0"/>
          </a:p>
        </p:txBody>
      </p:sp>
      <p:sp>
        <p:nvSpPr>
          <p:cNvPr id="13" name="Text 9"/>
          <p:cNvSpPr/>
          <p:nvPr/>
        </p:nvSpPr>
        <p:spPr>
          <a:xfrm>
            <a:off x="1411486" y="5303044"/>
            <a:ext cx="3016210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Renewable Energy</a:t>
            </a:r>
            <a:endParaRPr lang="en-US" sz="2058" dirty="0"/>
          </a:p>
        </p:txBody>
      </p:sp>
      <p:sp>
        <p:nvSpPr>
          <p:cNvPr id="14" name="Text 10"/>
          <p:cNvSpPr/>
          <p:nvPr/>
        </p:nvSpPr>
        <p:spPr>
          <a:xfrm>
            <a:off x="1411486" y="5755243"/>
            <a:ext cx="7000637" cy="6688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35"/>
              </a:lnSpc>
              <a:buNone/>
            </a:pPr>
            <a:r>
              <a:rPr lang="en-US" sz="1647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Substantially increasing the share of renewable energy in the global energy mix.</a:t>
            </a:r>
            <a:endParaRPr lang="en-US" sz="1647" dirty="0"/>
          </a:p>
        </p:txBody>
      </p:sp>
      <p:sp>
        <p:nvSpPr>
          <p:cNvPr id="15" name="Shape 11"/>
          <p:cNvSpPr/>
          <p:nvPr/>
        </p:nvSpPr>
        <p:spPr>
          <a:xfrm>
            <a:off x="731877" y="6868478"/>
            <a:ext cx="470535" cy="470535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835581" y="6946821"/>
            <a:ext cx="263128" cy="313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247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470" dirty="0"/>
          </a:p>
        </p:txBody>
      </p:sp>
      <p:sp>
        <p:nvSpPr>
          <p:cNvPr id="17" name="Text 13"/>
          <p:cNvSpPr/>
          <p:nvPr/>
        </p:nvSpPr>
        <p:spPr>
          <a:xfrm>
            <a:off x="1411486" y="6868478"/>
            <a:ext cx="2882979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Energy Efficiency</a:t>
            </a:r>
            <a:endParaRPr lang="en-US" sz="2058" dirty="0"/>
          </a:p>
        </p:txBody>
      </p:sp>
      <p:sp>
        <p:nvSpPr>
          <p:cNvPr id="18" name="Text 14"/>
          <p:cNvSpPr/>
          <p:nvPr/>
        </p:nvSpPr>
        <p:spPr>
          <a:xfrm>
            <a:off x="1411486" y="7320677"/>
            <a:ext cx="7000637" cy="3344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35"/>
              </a:lnSpc>
              <a:buNone/>
            </a:pPr>
            <a:r>
              <a:rPr lang="en-US" sz="1647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Improving energy efficiency significantly in all sectors.</a:t>
            </a:r>
            <a:endParaRPr lang="en-US" sz="1647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2400538"/>
            <a:ext cx="8063389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Defining the Problem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789164"/>
            <a:ext cx="4754166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Energy Access Disparity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4421743"/>
            <a:ext cx="61500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Millions lack access to electricity, hindering economic development, education, and healthcare.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7623929" y="3789164"/>
            <a:ext cx="5421035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Renewable Energy Adoption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7623929" y="4421743"/>
            <a:ext cx="6150054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transition to renewable energy faces challenges, such as initial cost, regulatory hurdles, and technological limitations.</a:t>
            </a:r>
            <a:endParaRPr lang="en-US" sz="194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11" y="2356485"/>
            <a:ext cx="4935379" cy="351651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57568" y="951786"/>
            <a:ext cx="7334250" cy="6885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22"/>
              </a:lnSpc>
              <a:buNone/>
            </a:pPr>
            <a:r>
              <a:rPr lang="en-US" sz="4338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Problem Significance</a:t>
            </a:r>
            <a:endParaRPr lang="en-US" sz="4338" dirty="0"/>
          </a:p>
        </p:txBody>
      </p:sp>
      <p:sp>
        <p:nvSpPr>
          <p:cNvPr id="7" name="Shape 3"/>
          <p:cNvSpPr/>
          <p:nvPr/>
        </p:nvSpPr>
        <p:spPr>
          <a:xfrm>
            <a:off x="6572845" y="1970842"/>
            <a:ext cx="30480" cy="5306854"/>
          </a:xfrm>
          <a:prstGeom prst="roundRect">
            <a:avLst>
              <a:gd name="adj" fmla="val 303651"/>
            </a:avLst>
          </a:prstGeom>
          <a:solidFill>
            <a:srgbClr val="BCDBD4"/>
          </a:solidFill>
          <a:ln/>
        </p:spPr>
      </p:sp>
      <p:sp>
        <p:nvSpPr>
          <p:cNvPr id="8" name="Shape 4"/>
          <p:cNvSpPr/>
          <p:nvPr/>
        </p:nvSpPr>
        <p:spPr>
          <a:xfrm>
            <a:off x="6805493" y="2451378"/>
            <a:ext cx="771168" cy="30480"/>
          </a:xfrm>
          <a:prstGeom prst="roundRect">
            <a:avLst>
              <a:gd name="adj" fmla="val 303651"/>
            </a:avLst>
          </a:prstGeom>
          <a:solidFill>
            <a:srgbClr val="BCDBD4"/>
          </a:solidFill>
          <a:ln/>
        </p:spPr>
      </p:sp>
      <p:sp>
        <p:nvSpPr>
          <p:cNvPr id="9" name="Shape 5"/>
          <p:cNvSpPr/>
          <p:nvPr/>
        </p:nvSpPr>
        <p:spPr>
          <a:xfrm>
            <a:off x="6340197" y="2218730"/>
            <a:ext cx="495776" cy="495776"/>
          </a:xfrm>
          <a:prstGeom prst="roundRect">
            <a:avLst>
              <a:gd name="adj" fmla="val 18668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6502122" y="2301359"/>
            <a:ext cx="171807" cy="330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03"/>
              </a:lnSpc>
              <a:buNone/>
            </a:pPr>
            <a:r>
              <a:rPr lang="en-US" sz="2603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03" dirty="0"/>
          </a:p>
        </p:txBody>
      </p:sp>
      <p:sp>
        <p:nvSpPr>
          <p:cNvPr id="11" name="Text 7"/>
          <p:cNvSpPr/>
          <p:nvPr/>
        </p:nvSpPr>
        <p:spPr>
          <a:xfrm>
            <a:off x="7800023" y="2191107"/>
            <a:ext cx="3502343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Economic Inequality</a:t>
            </a:r>
            <a:endParaRPr lang="en-US" sz="2169" dirty="0"/>
          </a:p>
        </p:txBody>
      </p:sp>
      <p:sp>
        <p:nvSpPr>
          <p:cNvPr id="12" name="Text 8"/>
          <p:cNvSpPr/>
          <p:nvPr/>
        </p:nvSpPr>
        <p:spPr>
          <a:xfrm>
            <a:off x="7800023" y="2667595"/>
            <a:ext cx="6059210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Energy poverty perpetuates a cycle of poverty and limits economic growth.</a:t>
            </a:r>
            <a:endParaRPr lang="en-US" sz="1735" dirty="0"/>
          </a:p>
        </p:txBody>
      </p:sp>
      <p:sp>
        <p:nvSpPr>
          <p:cNvPr id="13" name="Shape 9"/>
          <p:cNvSpPr/>
          <p:nvPr/>
        </p:nvSpPr>
        <p:spPr>
          <a:xfrm>
            <a:off x="6805493" y="4293751"/>
            <a:ext cx="771168" cy="30480"/>
          </a:xfrm>
          <a:prstGeom prst="roundRect">
            <a:avLst>
              <a:gd name="adj" fmla="val 303651"/>
            </a:avLst>
          </a:prstGeom>
          <a:solidFill>
            <a:srgbClr val="BCDBD4"/>
          </a:solidFill>
          <a:ln/>
        </p:spPr>
      </p:sp>
      <p:sp>
        <p:nvSpPr>
          <p:cNvPr id="14" name="Shape 10"/>
          <p:cNvSpPr/>
          <p:nvPr/>
        </p:nvSpPr>
        <p:spPr>
          <a:xfrm>
            <a:off x="6340197" y="4061103"/>
            <a:ext cx="495776" cy="495776"/>
          </a:xfrm>
          <a:prstGeom prst="roundRect">
            <a:avLst>
              <a:gd name="adj" fmla="val 18668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450092" y="4143732"/>
            <a:ext cx="275987" cy="330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03"/>
              </a:lnSpc>
              <a:buNone/>
            </a:pPr>
            <a:r>
              <a:rPr lang="en-US" sz="2603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03" dirty="0"/>
          </a:p>
        </p:txBody>
      </p:sp>
      <p:sp>
        <p:nvSpPr>
          <p:cNvPr id="16" name="Text 12"/>
          <p:cNvSpPr/>
          <p:nvPr/>
        </p:nvSpPr>
        <p:spPr>
          <a:xfrm>
            <a:off x="7800023" y="4033480"/>
            <a:ext cx="4795837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Environmental Degradation</a:t>
            </a:r>
            <a:endParaRPr lang="en-US" sz="2169" dirty="0"/>
          </a:p>
        </p:txBody>
      </p:sp>
      <p:sp>
        <p:nvSpPr>
          <p:cNvPr id="17" name="Text 13"/>
          <p:cNvSpPr/>
          <p:nvPr/>
        </p:nvSpPr>
        <p:spPr>
          <a:xfrm>
            <a:off x="7800023" y="4509968"/>
            <a:ext cx="6059210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Overreliance on fossil fuels contributes to climate change and environmental pollution.</a:t>
            </a:r>
            <a:endParaRPr lang="en-US" sz="1735" dirty="0"/>
          </a:p>
        </p:txBody>
      </p:sp>
      <p:sp>
        <p:nvSpPr>
          <p:cNvPr id="18" name="Shape 14"/>
          <p:cNvSpPr/>
          <p:nvPr/>
        </p:nvSpPr>
        <p:spPr>
          <a:xfrm>
            <a:off x="6805493" y="6136124"/>
            <a:ext cx="771168" cy="30480"/>
          </a:xfrm>
          <a:prstGeom prst="roundRect">
            <a:avLst>
              <a:gd name="adj" fmla="val 303651"/>
            </a:avLst>
          </a:prstGeom>
          <a:solidFill>
            <a:srgbClr val="BCDBD4"/>
          </a:solidFill>
          <a:ln/>
        </p:spPr>
      </p:sp>
      <p:sp>
        <p:nvSpPr>
          <p:cNvPr id="19" name="Shape 15"/>
          <p:cNvSpPr/>
          <p:nvPr/>
        </p:nvSpPr>
        <p:spPr>
          <a:xfrm>
            <a:off x="6340197" y="5903476"/>
            <a:ext cx="495776" cy="495776"/>
          </a:xfrm>
          <a:prstGeom prst="roundRect">
            <a:avLst>
              <a:gd name="adj" fmla="val 18668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6449378" y="5986105"/>
            <a:ext cx="277297" cy="330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03"/>
              </a:lnSpc>
              <a:buNone/>
            </a:pPr>
            <a:r>
              <a:rPr lang="en-US" sz="2603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03" dirty="0"/>
          </a:p>
        </p:txBody>
      </p:sp>
      <p:sp>
        <p:nvSpPr>
          <p:cNvPr id="21" name="Text 17"/>
          <p:cNvSpPr/>
          <p:nvPr/>
        </p:nvSpPr>
        <p:spPr>
          <a:xfrm>
            <a:off x="7800023" y="5875853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Social Injustice</a:t>
            </a:r>
            <a:endParaRPr lang="en-US" sz="2169" dirty="0"/>
          </a:p>
        </p:txBody>
      </p:sp>
      <p:sp>
        <p:nvSpPr>
          <p:cNvPr id="22" name="Text 18"/>
          <p:cNvSpPr/>
          <p:nvPr/>
        </p:nvSpPr>
        <p:spPr>
          <a:xfrm>
            <a:off x="7800023" y="6352342"/>
            <a:ext cx="6059210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Energy access disparities exacerbate existing inequalities and hinder social progress.</a:t>
            </a:r>
            <a:endParaRPr lang="en-US" sz="173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527221" y="546616"/>
            <a:ext cx="9575959" cy="1095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314"/>
              </a:lnSpc>
              <a:buNone/>
            </a:pPr>
            <a:r>
              <a:rPr lang="en-US" sz="345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Database Design: Understanding the Landscape</a:t>
            </a:r>
            <a:endParaRPr lang="en-US" sz="3451" dirty="0"/>
          </a:p>
        </p:txBody>
      </p:sp>
      <p:sp>
        <p:nvSpPr>
          <p:cNvPr id="5" name="Text 3"/>
          <p:cNvSpPr/>
          <p:nvPr/>
        </p:nvSpPr>
        <p:spPr>
          <a:xfrm>
            <a:off x="2527221" y="2080379"/>
            <a:ext cx="4574143" cy="5476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57"/>
              </a:lnSpc>
              <a:buNone/>
            </a:pPr>
            <a:r>
              <a:rPr lang="en-US" sz="1725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Entity-Relationship Diagram (ERD)</a:t>
            </a:r>
            <a:endParaRPr lang="en-US" sz="1725" dirty="0"/>
          </a:p>
        </p:txBody>
      </p:sp>
      <p:sp>
        <p:nvSpPr>
          <p:cNvPr id="6" name="Text 4"/>
          <p:cNvSpPr/>
          <p:nvPr/>
        </p:nvSpPr>
        <p:spPr>
          <a:xfrm>
            <a:off x="2527221" y="2803327"/>
            <a:ext cx="4574143" cy="11215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09"/>
              </a:lnSpc>
              <a:buNone/>
            </a:pPr>
            <a:r>
              <a:rPr lang="en-US" sz="138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database allows efficient querying of renewable energy data, including how demographics, access, and adoption are correlated. It provides a comprehensive view of renewable energy in different regions.</a:t>
            </a:r>
            <a:endParaRPr lang="en-US" sz="138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21" y="4122063"/>
            <a:ext cx="4574143" cy="3363635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36656" y="2080379"/>
            <a:ext cx="2191226" cy="2738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57"/>
              </a:lnSpc>
              <a:buNone/>
            </a:pPr>
            <a:r>
              <a:rPr lang="en-US" sz="1725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Entities</a:t>
            </a:r>
            <a:endParaRPr lang="en-US" sz="1725" dirty="0"/>
          </a:p>
        </p:txBody>
      </p:sp>
      <p:sp>
        <p:nvSpPr>
          <p:cNvPr id="9" name="Text 6"/>
          <p:cNvSpPr/>
          <p:nvPr/>
        </p:nvSpPr>
        <p:spPr>
          <a:xfrm>
            <a:off x="7816929" y="2529483"/>
            <a:ext cx="4293870" cy="8411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209"/>
              </a:lnSpc>
              <a:buSzPct val="100000"/>
              <a:buChar char="•"/>
            </a:pPr>
            <a:r>
              <a:rPr lang="en-US" sz="1380" dirty="0">
                <a:solidFill>
                  <a:srgbClr val="333F70"/>
                </a:solidFill>
                <a:highlight>
                  <a:srgbClr val="D6F5E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demographic_data</a:t>
            </a:r>
            <a:r>
              <a:rPr lang="en-US" sz="138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This table stores basic demographic information for each region, including population, income levels, and education level.</a:t>
            </a:r>
            <a:endParaRPr lang="en-US" sz="1380" dirty="0"/>
          </a:p>
        </p:txBody>
      </p:sp>
      <p:sp>
        <p:nvSpPr>
          <p:cNvPr id="10" name="Text 7"/>
          <p:cNvSpPr/>
          <p:nvPr/>
        </p:nvSpPr>
        <p:spPr>
          <a:xfrm>
            <a:off x="7816929" y="3431977"/>
            <a:ext cx="4293870" cy="11215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209"/>
              </a:lnSpc>
              <a:buSzPct val="100000"/>
              <a:buChar char="•"/>
            </a:pPr>
            <a:r>
              <a:rPr lang="en-US" sz="1380" dirty="0">
                <a:solidFill>
                  <a:srgbClr val="333F70"/>
                </a:solidFill>
                <a:highlight>
                  <a:srgbClr val="D6F5E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energy_access_data</a:t>
            </a:r>
            <a:r>
              <a:rPr lang="en-US" sz="138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This table stores details about energy access in each region, including location, urban/rural classification, grid connectivity, energy reliability, and energy cost.</a:t>
            </a:r>
            <a:endParaRPr lang="en-US" sz="1380" dirty="0"/>
          </a:p>
        </p:txBody>
      </p:sp>
      <p:sp>
        <p:nvSpPr>
          <p:cNvPr id="11" name="Text 8"/>
          <p:cNvSpPr/>
          <p:nvPr/>
        </p:nvSpPr>
        <p:spPr>
          <a:xfrm>
            <a:off x="7816929" y="4614863"/>
            <a:ext cx="4293870" cy="1401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209"/>
              </a:lnSpc>
              <a:buSzPct val="100000"/>
              <a:buChar char="•"/>
            </a:pPr>
            <a:r>
              <a:rPr lang="en-US" sz="1380" dirty="0">
                <a:solidFill>
                  <a:srgbClr val="333F70"/>
                </a:solidFill>
                <a:highlight>
                  <a:srgbClr val="D6F5E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renewable_energy_data</a:t>
            </a:r>
            <a:r>
              <a:rPr lang="en-US" sz="138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This table stores information about renewable energy sources in each region, including the type of energy, adoption rate, infrastructure details, government policies, and costs.</a:t>
            </a:r>
            <a:endParaRPr lang="en-US" sz="138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79952" y="1165860"/>
            <a:ext cx="7556897" cy="14170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79"/>
              </a:lnSpc>
              <a:buNone/>
            </a:pPr>
            <a:r>
              <a:rPr lang="en-US" sz="4463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Analysis: Uncovering Insights</a:t>
            </a:r>
            <a:endParaRPr lang="en-US" sz="4463" dirty="0"/>
          </a:p>
        </p:txBody>
      </p:sp>
      <p:sp>
        <p:nvSpPr>
          <p:cNvPr id="6" name="Shape 3"/>
          <p:cNvSpPr/>
          <p:nvPr/>
        </p:nvSpPr>
        <p:spPr>
          <a:xfrm>
            <a:off x="6279952" y="2922984"/>
            <a:ext cx="7556897" cy="4140756"/>
          </a:xfrm>
          <a:prstGeom prst="roundRect">
            <a:avLst>
              <a:gd name="adj" fmla="val 230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287572" y="2930604"/>
            <a:ext cx="7541657" cy="6498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6514267" y="3074194"/>
            <a:ext cx="3313628" cy="3626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6"/>
              </a:lnSpc>
              <a:buNone/>
            </a:pPr>
            <a:r>
              <a:rPr lang="en-US" sz="1785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Metric</a:t>
            </a:r>
            <a:endParaRPr lang="en-US" sz="1785" dirty="0"/>
          </a:p>
        </p:txBody>
      </p:sp>
      <p:sp>
        <p:nvSpPr>
          <p:cNvPr id="9" name="Text 6"/>
          <p:cNvSpPr/>
          <p:nvPr/>
        </p:nvSpPr>
        <p:spPr>
          <a:xfrm>
            <a:off x="10288905" y="3074194"/>
            <a:ext cx="3313628" cy="3626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6"/>
              </a:lnSpc>
              <a:buNone/>
            </a:pPr>
            <a:r>
              <a:rPr lang="en-US" sz="1785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Insight</a:t>
            </a:r>
            <a:endParaRPr lang="en-US" sz="1785" dirty="0"/>
          </a:p>
        </p:txBody>
      </p:sp>
      <p:sp>
        <p:nvSpPr>
          <p:cNvPr id="10" name="Shape 7"/>
          <p:cNvSpPr/>
          <p:nvPr/>
        </p:nvSpPr>
        <p:spPr>
          <a:xfrm>
            <a:off x="6287572" y="3580448"/>
            <a:ext cx="7541657" cy="173783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514267" y="3724037"/>
            <a:ext cx="3313628" cy="3626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6"/>
              </a:lnSpc>
              <a:buNone/>
            </a:pPr>
            <a:r>
              <a:rPr lang="en-US" sz="1785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Renewable energy penetration</a:t>
            </a:r>
            <a:endParaRPr lang="en-US" sz="1785" dirty="0"/>
          </a:p>
        </p:txBody>
      </p:sp>
      <p:sp>
        <p:nvSpPr>
          <p:cNvPr id="12" name="Text 9"/>
          <p:cNvSpPr/>
          <p:nvPr/>
        </p:nvSpPr>
        <p:spPr>
          <a:xfrm>
            <a:off x="10288905" y="3724037"/>
            <a:ext cx="3313628" cy="14506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6"/>
              </a:lnSpc>
              <a:buNone/>
            </a:pPr>
            <a:r>
              <a:rPr lang="en-US" sz="1785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Regions with higher renewable energy adoption exhibit stronger economic growth and lower carbon emissions.</a:t>
            </a:r>
            <a:endParaRPr lang="en-US" sz="1785" dirty="0"/>
          </a:p>
        </p:txBody>
      </p:sp>
      <p:sp>
        <p:nvSpPr>
          <p:cNvPr id="13" name="Shape 10"/>
          <p:cNvSpPr/>
          <p:nvPr/>
        </p:nvSpPr>
        <p:spPr>
          <a:xfrm>
            <a:off x="6287572" y="5318284"/>
            <a:ext cx="7541657" cy="173783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514267" y="5461873"/>
            <a:ext cx="3313628" cy="3626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6"/>
              </a:lnSpc>
              <a:buNone/>
            </a:pPr>
            <a:r>
              <a:rPr lang="en-US" sz="1785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Energy access disparities</a:t>
            </a:r>
            <a:endParaRPr lang="en-US" sz="1785" dirty="0"/>
          </a:p>
        </p:txBody>
      </p:sp>
      <p:sp>
        <p:nvSpPr>
          <p:cNvPr id="15" name="Text 12"/>
          <p:cNvSpPr/>
          <p:nvPr/>
        </p:nvSpPr>
        <p:spPr>
          <a:xfrm>
            <a:off x="10288905" y="5461873"/>
            <a:ext cx="3313628" cy="14506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6"/>
              </a:lnSpc>
              <a:buNone/>
            </a:pPr>
            <a:r>
              <a:rPr lang="en-US" sz="1785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Rural and marginalized communities experience the most significant energy access challenges.</a:t>
            </a:r>
            <a:endParaRPr lang="en-US" sz="178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91726" y="884158"/>
            <a:ext cx="7733348" cy="12596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959"/>
              </a:lnSpc>
              <a:buNone/>
            </a:pPr>
            <a:r>
              <a:rPr lang="en-US" sz="3967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Excel Dashboard: Visualizing the Data</a:t>
            </a:r>
            <a:endParaRPr lang="en-US" sz="3967" dirty="0"/>
          </a:p>
        </p:txBody>
      </p:sp>
      <p:sp>
        <p:nvSpPr>
          <p:cNvPr id="6" name="Shape 3"/>
          <p:cNvSpPr/>
          <p:nvPr/>
        </p:nvSpPr>
        <p:spPr>
          <a:xfrm>
            <a:off x="6191726" y="2446139"/>
            <a:ext cx="7733348" cy="1498759"/>
          </a:xfrm>
          <a:prstGeom prst="roundRect">
            <a:avLst>
              <a:gd name="adj" fmla="val 5648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00800" y="2655213"/>
            <a:ext cx="2720697" cy="3149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0"/>
              </a:lnSpc>
              <a:buNone/>
            </a:pPr>
            <a:r>
              <a:rPr lang="en-US" sz="1984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Interactive Maps</a:t>
            </a:r>
            <a:endParaRPr lang="en-US" sz="1984" dirty="0"/>
          </a:p>
        </p:txBody>
      </p:sp>
      <p:sp>
        <p:nvSpPr>
          <p:cNvPr id="8" name="Text 5"/>
          <p:cNvSpPr/>
          <p:nvPr/>
        </p:nvSpPr>
        <p:spPr>
          <a:xfrm>
            <a:off x="6400800" y="3090982"/>
            <a:ext cx="7315200" cy="6448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39"/>
              </a:lnSpc>
              <a:buNone/>
            </a:pPr>
            <a:r>
              <a:rPr lang="en-US" sz="1587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Visualizing energy access and renewable energy distribution across different regions.</a:t>
            </a:r>
            <a:endParaRPr lang="en-US" sz="1587" dirty="0"/>
          </a:p>
        </p:txBody>
      </p:sp>
      <p:sp>
        <p:nvSpPr>
          <p:cNvPr id="9" name="Shape 6"/>
          <p:cNvSpPr/>
          <p:nvPr/>
        </p:nvSpPr>
        <p:spPr>
          <a:xfrm>
            <a:off x="6191726" y="4146352"/>
            <a:ext cx="7733348" cy="1498759"/>
          </a:xfrm>
          <a:prstGeom prst="roundRect">
            <a:avLst>
              <a:gd name="adj" fmla="val 5648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400800" y="4355425"/>
            <a:ext cx="2519243" cy="3149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0"/>
              </a:lnSpc>
              <a:buNone/>
            </a:pPr>
            <a:r>
              <a:rPr lang="en-US" sz="1984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Trend Analysis</a:t>
            </a:r>
            <a:endParaRPr lang="en-US" sz="1984" dirty="0"/>
          </a:p>
        </p:txBody>
      </p:sp>
      <p:sp>
        <p:nvSpPr>
          <p:cNvPr id="11" name="Text 8"/>
          <p:cNvSpPr/>
          <p:nvPr/>
        </p:nvSpPr>
        <p:spPr>
          <a:xfrm>
            <a:off x="6400800" y="4791194"/>
            <a:ext cx="7315200" cy="6448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39"/>
              </a:lnSpc>
              <a:buNone/>
            </a:pPr>
            <a:r>
              <a:rPr lang="en-US" sz="1587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Tracking the evolution of energy consumption patterns and renewable energy growth over time.</a:t>
            </a:r>
            <a:endParaRPr lang="en-US" sz="1587" dirty="0"/>
          </a:p>
        </p:txBody>
      </p:sp>
      <p:sp>
        <p:nvSpPr>
          <p:cNvPr id="12" name="Shape 9"/>
          <p:cNvSpPr/>
          <p:nvPr/>
        </p:nvSpPr>
        <p:spPr>
          <a:xfrm>
            <a:off x="6191726" y="5846564"/>
            <a:ext cx="7733348" cy="1498759"/>
          </a:xfrm>
          <a:prstGeom prst="roundRect">
            <a:avLst>
              <a:gd name="adj" fmla="val 5648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00800" y="6055638"/>
            <a:ext cx="3520678" cy="3149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0"/>
              </a:lnSpc>
              <a:buNone/>
            </a:pPr>
            <a:r>
              <a:rPr lang="en-US" sz="1984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Comparative Analysis</a:t>
            </a:r>
            <a:endParaRPr lang="en-US" sz="1984" dirty="0"/>
          </a:p>
        </p:txBody>
      </p:sp>
      <p:sp>
        <p:nvSpPr>
          <p:cNvPr id="14" name="Text 11"/>
          <p:cNvSpPr/>
          <p:nvPr/>
        </p:nvSpPr>
        <p:spPr>
          <a:xfrm>
            <a:off x="6400800" y="6491407"/>
            <a:ext cx="7315200" cy="6448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39"/>
              </a:lnSpc>
              <a:buNone/>
            </a:pPr>
            <a:r>
              <a:rPr lang="en-US" sz="1587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Comparing energy access and renewable energy performance across different countries and regions.</a:t>
            </a:r>
            <a:endParaRPr lang="en-US" sz="1587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9979" y="2693194"/>
            <a:ext cx="5054322" cy="284309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4837" y="1101209"/>
            <a:ext cx="7934325" cy="16202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Proposed Solutions: A Pathway to Sustainable Energy</a:t>
            </a:r>
            <a:endParaRPr lang="en-US" sz="3402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37" y="2980611"/>
            <a:ext cx="864037" cy="13825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28073" y="3153370"/>
            <a:ext cx="3018115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Targeted Investments</a:t>
            </a:r>
            <a:endParaRPr lang="en-US" sz="1701" dirty="0"/>
          </a:p>
        </p:txBody>
      </p:sp>
      <p:sp>
        <p:nvSpPr>
          <p:cNvPr id="9" name="Text 4"/>
          <p:cNvSpPr/>
          <p:nvPr/>
        </p:nvSpPr>
        <p:spPr>
          <a:xfrm>
            <a:off x="1728073" y="3526869"/>
            <a:ext cx="6811089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Prioritizing investments in renewable energy infrastructure and off-grid solutions in underserved areas.</a:t>
            </a:r>
            <a:endParaRPr lang="en-US" sz="1361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37" y="4363164"/>
            <a:ext cx="864037" cy="138255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28073" y="4535924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Policy Reform</a:t>
            </a:r>
            <a:endParaRPr lang="en-US" sz="1701" dirty="0"/>
          </a:p>
        </p:txBody>
      </p:sp>
      <p:sp>
        <p:nvSpPr>
          <p:cNvPr id="12" name="Text 6"/>
          <p:cNvSpPr/>
          <p:nvPr/>
        </p:nvSpPr>
        <p:spPr>
          <a:xfrm>
            <a:off x="1728073" y="4909423"/>
            <a:ext cx="6811089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Creating supportive policies and regulations to promote renewable energy adoption and reduce barriers to investment.</a:t>
            </a:r>
            <a:endParaRPr lang="en-US" sz="1361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37" y="5745718"/>
            <a:ext cx="864037" cy="138255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28073" y="5918478"/>
            <a:ext cx="3387209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Community Engagement</a:t>
            </a:r>
            <a:endParaRPr lang="en-US" sz="1701" dirty="0"/>
          </a:p>
        </p:txBody>
      </p:sp>
      <p:sp>
        <p:nvSpPr>
          <p:cNvPr id="15" name="Text 8"/>
          <p:cNvSpPr/>
          <p:nvPr/>
        </p:nvSpPr>
        <p:spPr>
          <a:xfrm>
            <a:off x="1728073" y="6291977"/>
            <a:ext cx="6811089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Empowering local communities to participate in renewable energy initiatives and promote sustainable energy practices.</a:t>
            </a:r>
            <a:endParaRPr lang="en-US" sz="136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79" y="2429947"/>
            <a:ext cx="5054322" cy="33695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91238" y="629603"/>
            <a:ext cx="7934325" cy="1080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Project Impact: Driving Sustainable Development</a:t>
            </a:r>
            <a:endParaRPr lang="en-US" sz="3402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238" y="1968937"/>
            <a:ext cx="431959" cy="43195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91238" y="2573655"/>
            <a:ext cx="3419475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Increased Energy Access</a:t>
            </a:r>
            <a:endParaRPr lang="en-US" sz="1701" dirty="0"/>
          </a:p>
        </p:txBody>
      </p:sp>
      <p:sp>
        <p:nvSpPr>
          <p:cNvPr id="9" name="Text 4"/>
          <p:cNvSpPr/>
          <p:nvPr/>
        </p:nvSpPr>
        <p:spPr>
          <a:xfrm>
            <a:off x="6091238" y="2947154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Expanding access to electricity for millions, improving livelihoods and unlocking economic potential.</a:t>
            </a:r>
            <a:endParaRPr lang="en-US" sz="1361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238" y="4018717"/>
            <a:ext cx="431959" cy="43195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91238" y="4623435"/>
            <a:ext cx="3699748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Reduced Carbon Emissions</a:t>
            </a:r>
            <a:endParaRPr lang="en-US" sz="1701" dirty="0"/>
          </a:p>
        </p:txBody>
      </p:sp>
      <p:sp>
        <p:nvSpPr>
          <p:cNvPr id="12" name="Text 6"/>
          <p:cNvSpPr/>
          <p:nvPr/>
        </p:nvSpPr>
        <p:spPr>
          <a:xfrm>
            <a:off x="6091238" y="4996934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Mitigating climate change by reducing reliance on fossil fuels and promoting clean energy solutions.</a:t>
            </a:r>
            <a:endParaRPr lang="en-US" sz="1361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1238" y="6068497"/>
            <a:ext cx="431959" cy="43195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91238" y="6673215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Social Equity</a:t>
            </a:r>
            <a:endParaRPr lang="en-US" sz="1701" dirty="0"/>
          </a:p>
        </p:txBody>
      </p:sp>
      <p:sp>
        <p:nvSpPr>
          <p:cNvPr id="15" name="Text 8"/>
          <p:cNvSpPr/>
          <p:nvPr/>
        </p:nvSpPr>
        <p:spPr>
          <a:xfrm>
            <a:off x="6091238" y="7046714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Bridging energy access disparities and promoting social equity by providing affordable and reliable energy for all.</a:t>
            </a:r>
            <a:endParaRPr lang="en-US" sz="136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593</Words>
  <Application>Microsoft Office PowerPoint</Application>
  <PresentationFormat>Custom</PresentationFormat>
  <Paragraphs>75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Consolas</vt:lpstr>
      <vt:lpstr>Open Sans</vt:lpstr>
      <vt:lpstr>Unbounded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frankline omari</cp:lastModifiedBy>
  <cp:revision>2</cp:revision>
  <dcterms:created xsi:type="dcterms:W3CDTF">2024-08-19T17:05:22Z</dcterms:created>
  <dcterms:modified xsi:type="dcterms:W3CDTF">2024-08-19T17:58:57Z</dcterms:modified>
</cp:coreProperties>
</file>